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61" r:id="rId3"/>
    <p:sldId id="269" r:id="rId4"/>
    <p:sldId id="273" r:id="rId5"/>
    <p:sldId id="278" r:id="rId6"/>
    <p:sldId id="263" r:id="rId7"/>
    <p:sldId id="275" r:id="rId8"/>
    <p:sldId id="276" r:id="rId9"/>
    <p:sldId id="265" r:id="rId10"/>
    <p:sldId id="267" r:id="rId11"/>
    <p:sldId id="274" r:id="rId12"/>
    <p:sldId id="279" r:id="rId13"/>
    <p:sldId id="280" r:id="rId14"/>
    <p:sldId id="264" r:id="rId15"/>
    <p:sldId id="281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5010"/>
    <p:restoredTop sz="94618"/>
  </p:normalViewPr>
  <p:slideViewPr>
    <p:cSldViewPr snapToGrid="0" snapToObjects="1">
      <p:cViewPr varScale="1">
        <p:scale>
          <a:sx n="61" d="100"/>
          <a:sy n="61" d="100"/>
        </p:scale>
        <p:origin x="240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F555F1-6FF9-B04A-BB99-6FB2E7E5F3DE}" type="datetimeFigureOut">
              <a:rPr lang="en-US" smtClean="0"/>
              <a:t>6/29/15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89AF4E-A9F5-1F41-8351-D749817205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4780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Backgroun</a:t>
            </a:r>
            <a:r>
              <a:rPr lang="en-US" dirty="0" smtClean="0"/>
              <a:t> an</a:t>
            </a:r>
            <a:r>
              <a:rPr lang="en-US" baseline="0" dirty="0" smtClean="0"/>
              <a:t> image of my app.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89AF4E-A9F5-1F41-8351-D7498172055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1762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89AF4E-A9F5-1F41-8351-D7498172055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587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89AF4E-A9F5-1F41-8351-D7498172055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248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Backgroun</a:t>
            </a:r>
            <a:r>
              <a:rPr lang="en-US" dirty="0" smtClean="0"/>
              <a:t> an</a:t>
            </a:r>
            <a:r>
              <a:rPr lang="en-US" baseline="0" dirty="0" smtClean="0"/>
              <a:t> image of my app.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89AF4E-A9F5-1F41-8351-D7498172055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6267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Backgroun</a:t>
            </a:r>
            <a:r>
              <a:rPr lang="en-US" dirty="0" smtClean="0"/>
              <a:t> an</a:t>
            </a:r>
            <a:r>
              <a:rPr lang="en-US" baseline="0" dirty="0" smtClean="0"/>
              <a:t> image of my app.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89AF4E-A9F5-1F41-8351-D7498172055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1611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Backgroun</a:t>
            </a:r>
            <a:r>
              <a:rPr lang="en-US" dirty="0" smtClean="0"/>
              <a:t> an</a:t>
            </a:r>
            <a:r>
              <a:rPr lang="en-US" baseline="0" dirty="0" smtClean="0"/>
              <a:t> image of my app.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89AF4E-A9F5-1F41-8351-D7498172055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894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(ALTERNATIVE</a:t>
            </a:r>
            <a:r>
              <a:rPr lang="en-US" baseline="0" dirty="0" smtClean="0"/>
              <a:t> VIDEO)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89AF4E-A9F5-1F41-8351-D7498172055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3220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2ECCBD-876C-7C4F-BAA1-AB7CA5C0C102}" type="datetime1">
              <a:rPr lang="en-US" smtClean="0"/>
              <a:t>6/29/15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5587D-18D8-1F42-AF4F-6A53BB3CBF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9308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25211A4-1B71-6648-9C67-BA564FB57FB4}" type="datetime1">
              <a:rPr lang="en-US" smtClean="0"/>
              <a:t>6/29/15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5587D-18D8-1F42-AF4F-6A53BB3CBF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5953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80BAA97-B918-8647-BB20-84DA6F4D5A19}" type="datetime1">
              <a:rPr lang="en-US" smtClean="0"/>
              <a:t>6/29/15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5587D-18D8-1F42-AF4F-6A53BB3CBF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025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6DE7B8-1119-0E41-ABFE-E201745AF2C2}" type="datetime1">
              <a:rPr lang="en-US" smtClean="0"/>
              <a:t>6/29/15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5587D-18D8-1F42-AF4F-6A53BB3CBF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5200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0BA30D4-7C69-884A-977D-3C908851467C}" type="datetime1">
              <a:rPr lang="en-US" smtClean="0"/>
              <a:t>6/29/15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5587D-18D8-1F42-AF4F-6A53BB3CBF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8977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2E672F1-B77E-EE47-8B8C-76541A0D7F14}" type="datetime1">
              <a:rPr lang="en-US" smtClean="0"/>
              <a:t>6/29/15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5587D-18D8-1F42-AF4F-6A53BB3CBF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5139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0346BE5-C211-EC44-8231-74DB3425A245}" type="datetime1">
              <a:rPr lang="en-US" smtClean="0"/>
              <a:t>6/29/15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5587D-18D8-1F42-AF4F-6A53BB3CBF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1805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16A4B14-CD2D-6945-B27E-0778AAACA3FE}" type="datetime1">
              <a:rPr lang="en-US" smtClean="0"/>
              <a:t>6/29/15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5587D-18D8-1F42-AF4F-6A53BB3CBF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3834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B75D082-B2C1-504A-9B50-2ACEB853C042}" type="datetime1">
              <a:rPr lang="en-US" smtClean="0"/>
              <a:t>6/29/15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5587D-18D8-1F42-AF4F-6A53BB3CBF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891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28CA266-31AB-AC4D-85FE-FDA61CFE0117}" type="datetime1">
              <a:rPr lang="en-US" smtClean="0"/>
              <a:t>6/29/15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5587D-18D8-1F42-AF4F-6A53BB3CBF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4557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4B69994-7E50-9743-8FAC-28FCE9B147CE}" type="datetime1">
              <a:rPr lang="en-US" smtClean="0"/>
              <a:t>6/29/15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5587D-18D8-1F42-AF4F-6A53BB3CBF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52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986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274618"/>
            <a:ext cx="10515600" cy="49023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38199" y="6356350"/>
            <a:ext cx="97939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1">
                <a:solidFill>
                  <a:schemeClr val="tx1">
                    <a:tint val="75000"/>
                  </a:schemeClr>
                </a:solidFill>
                <a:latin typeface="Circular Std Book" charset="0"/>
                <a:ea typeface="Circular Std Book" charset="0"/>
                <a:cs typeface="Circular Std Book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93506" y="6356343"/>
            <a:ext cx="5602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>
                <a:solidFill>
                  <a:schemeClr val="tx1">
                    <a:tint val="75000"/>
                  </a:schemeClr>
                </a:solidFill>
                <a:latin typeface="Circular Std" charset="0"/>
                <a:ea typeface="Circular Std" charset="0"/>
                <a:cs typeface="Circular Std" charset="0"/>
              </a:defRPr>
            </a:lvl1pPr>
          </a:lstStyle>
          <a:p>
            <a:fld id="{BAB5587D-18D8-1F42-AF4F-6A53BB3CBFC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Rectangle 3"/>
          <p:cNvSpPr/>
          <p:nvPr userDrawn="1"/>
        </p:nvSpPr>
        <p:spPr>
          <a:xfrm flipV="1">
            <a:off x="0" y="0"/>
            <a:ext cx="33832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2893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tx1"/>
          </a:solidFill>
          <a:latin typeface="Circular Std" charset="0"/>
          <a:ea typeface="Circular Std" charset="0"/>
          <a:cs typeface="Circular Std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b="0" i="0" kern="1200">
          <a:solidFill>
            <a:schemeClr val="tx1"/>
          </a:solidFill>
          <a:latin typeface="Circular Std Book" charset="0"/>
          <a:ea typeface="Circular Std Book" charset="0"/>
          <a:cs typeface="Circular Std Book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b="0" i="0" kern="1200">
          <a:solidFill>
            <a:schemeClr val="tx1"/>
          </a:solidFill>
          <a:latin typeface="Circular Std Book" charset="0"/>
          <a:ea typeface="Circular Std Book" charset="0"/>
          <a:cs typeface="Circular Std Book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b="0" i="0" kern="1200">
          <a:solidFill>
            <a:schemeClr val="tx1"/>
          </a:solidFill>
          <a:latin typeface="Circular Std Book" charset="0"/>
          <a:ea typeface="Circular Std Book" charset="0"/>
          <a:cs typeface="Circular Std Book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Circular Std Book" charset="0"/>
          <a:ea typeface="Circular Std Book" charset="0"/>
          <a:cs typeface="Circular Std Book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Circular Std Book" charset="0"/>
          <a:ea typeface="Circular Std Book" charset="0"/>
          <a:cs typeface="Circular Std Book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tiff"/><Relationship Id="rId5" Type="http://schemas.openxmlformats.org/officeDocument/2006/relationships/image" Target="../media/image5.tiff"/><Relationship Id="rId6" Type="http://schemas.openxmlformats.org/officeDocument/2006/relationships/image" Target="../media/image6.tiff"/><Relationship Id="rId7" Type="http://schemas.openxmlformats.org/officeDocument/2006/relationships/image" Target="../media/image7.tiff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4" Type="http://schemas.openxmlformats.org/officeDocument/2006/relationships/image" Target="../media/image10.tiff"/><Relationship Id="rId5" Type="http://schemas.openxmlformats.org/officeDocument/2006/relationships/image" Target="../media/image11.tiff"/><Relationship Id="rId6" Type="http://schemas.openxmlformats.org/officeDocument/2006/relationships/image" Target="../media/image12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53" r="11178"/>
          <a:stretch/>
        </p:blipFill>
        <p:spPr>
          <a:xfrm>
            <a:off x="1" y="0"/>
            <a:ext cx="12219708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0"/>
            <a:ext cx="12219709" cy="6858000"/>
          </a:xfrm>
          <a:prstGeom prst="rect">
            <a:avLst/>
          </a:prstGeom>
          <a:solidFill>
            <a:schemeClr val="bg1">
              <a:lumMod val="9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594343"/>
            <a:ext cx="9144000" cy="915619"/>
          </a:xfrm>
          <a:solidFill>
            <a:schemeClr val="tx1">
              <a:lumMod val="65000"/>
              <a:lumOff val="35000"/>
              <a:alpha val="50000"/>
            </a:schemeClr>
          </a:solidFill>
        </p:spPr>
        <p:txBody>
          <a:bodyPr/>
          <a:lstStyle/>
          <a:p>
            <a:r>
              <a:rPr lang="en-US" dirty="0" err="1" smtClean="0">
                <a:solidFill>
                  <a:schemeClr val="bg1"/>
                </a:solidFill>
              </a:rPr>
              <a:t>Localebnb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solidFill>
            <a:schemeClr val="tx1">
              <a:lumMod val="65000"/>
              <a:lumOff val="35000"/>
              <a:alpha val="50000"/>
            </a:schemeClr>
          </a:solidFill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An </a:t>
            </a:r>
            <a:r>
              <a:rPr lang="en-US" dirty="0" err="1" smtClean="0">
                <a:solidFill>
                  <a:schemeClr val="bg1"/>
                </a:solidFill>
              </a:rPr>
              <a:t>Airbnb</a:t>
            </a:r>
            <a:r>
              <a:rPr lang="en-US" dirty="0" smtClean="0">
                <a:solidFill>
                  <a:schemeClr val="bg1"/>
                </a:solidFill>
              </a:rPr>
              <a:t> Contextual Recommender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G Scott </a:t>
            </a:r>
            <a:r>
              <a:rPr lang="en-US" dirty="0" err="1" smtClean="0">
                <a:solidFill>
                  <a:schemeClr val="bg1"/>
                </a:solidFill>
              </a:rPr>
              <a:t>Stukey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5587D-18D8-1F42-AF4F-6A53BB3CBFC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692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Thank You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G Scott </a:t>
            </a:r>
            <a:r>
              <a:rPr lang="en-US" dirty="0" err="1" smtClean="0"/>
              <a:t>Stukey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5587D-18D8-1F42-AF4F-6A53BB3CBFC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067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Appendix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5587D-18D8-1F42-AF4F-6A53BB3CBFC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138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Images</a:t>
            </a:r>
          </a:p>
          <a:p>
            <a:pPr lvl="1"/>
            <a:r>
              <a:rPr lang="en-US" dirty="0" smtClean="0"/>
              <a:t>Source</a:t>
            </a:r>
            <a:r>
              <a:rPr lang="en-US" dirty="0"/>
              <a:t>: https://</a:t>
            </a:r>
            <a:r>
              <a:rPr lang="en-US" dirty="0" err="1"/>
              <a:t>www.airbnb.com</a:t>
            </a:r>
            <a:r>
              <a:rPr lang="en-US" dirty="0"/>
              <a:t>/locations/san-</a:t>
            </a:r>
            <a:r>
              <a:rPr lang="en-US" dirty="0" err="1"/>
              <a:t>francisco</a:t>
            </a:r>
            <a:r>
              <a:rPr lang="en-US" dirty="0"/>
              <a:t>/mission-district</a:t>
            </a:r>
          </a:p>
          <a:p>
            <a:pPr lvl="1"/>
            <a:r>
              <a:rPr lang="en-US" dirty="0"/>
              <a:t>Source: https://</a:t>
            </a:r>
            <a:r>
              <a:rPr lang="en-US" dirty="0" err="1"/>
              <a:t>www.airbnb.com</a:t>
            </a:r>
            <a:r>
              <a:rPr lang="en-US" dirty="0"/>
              <a:t>/s/San-Francisco--CA--</a:t>
            </a:r>
            <a:r>
              <a:rPr lang="en-US" dirty="0" err="1"/>
              <a:t>United-States?checkin</a:t>
            </a:r>
            <a:r>
              <a:rPr lang="en-US" dirty="0"/>
              <a:t>=07%2F01%2F2015&amp;checkout=07%2F02%2F2015</a:t>
            </a:r>
          </a:p>
          <a:p>
            <a:pPr lvl="1"/>
            <a:r>
              <a:rPr lang="en-US" dirty="0"/>
              <a:t>https://</a:t>
            </a:r>
            <a:r>
              <a:rPr lang="en-US" dirty="0" err="1" smtClean="0"/>
              <a:t>www.airbnb.com</a:t>
            </a:r>
            <a:r>
              <a:rPr lang="en-US" dirty="0" smtClean="0"/>
              <a:t>/rooms/3380099?checkin=07%2F01%2F2015&amp;checkout=07%2F02%2F2015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5587D-18D8-1F42-AF4F-6A53BB3CBFC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085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Throwaway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5587D-18D8-1F42-AF4F-6A53BB3CBFC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403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9" name="Content Placeholder 4"/>
          <p:cNvSpPr txBox="1">
            <a:spLocks/>
          </p:cNvSpPr>
          <p:nvPr/>
        </p:nvSpPr>
        <p:spPr>
          <a:xfrm>
            <a:off x="838200" y="1409345"/>
            <a:ext cx="3628868" cy="8669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dirty="0" err="1" smtClean="0"/>
              <a:t>AirBnB</a:t>
            </a:r>
            <a:r>
              <a:rPr lang="en-US" dirty="0" smtClean="0"/>
              <a:t> Listing  Thumbnail A</a:t>
            </a:r>
            <a:endParaRPr lang="en-US" dirty="0"/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2537953"/>
              </p:ext>
            </p:extLst>
          </p:nvPr>
        </p:nvGraphicFramePr>
        <p:xfrm>
          <a:off x="838200" y="2402073"/>
          <a:ext cx="3628868" cy="762644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907217"/>
                <a:gridCol w="907217"/>
                <a:gridCol w="907217"/>
                <a:gridCol w="907217"/>
              </a:tblGrid>
              <a:tr h="19357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Artsy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Shopping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Dining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Nightlife</a:t>
                      </a:r>
                      <a:endParaRPr lang="en-US" sz="1400" dirty="0"/>
                    </a:p>
                  </a:txBody>
                  <a:tcPr/>
                </a:tc>
              </a:tr>
              <a:tr h="45784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👍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👍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 🚫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👍</a:t>
                      </a:r>
                      <a:endParaRPr lang="en-US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13" name="Content Placeholder 4"/>
          <p:cNvSpPr txBox="1">
            <a:spLocks/>
          </p:cNvSpPr>
          <p:nvPr/>
        </p:nvSpPr>
        <p:spPr>
          <a:xfrm>
            <a:off x="823210" y="3264025"/>
            <a:ext cx="3628868" cy="8669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dirty="0" err="1" smtClean="0"/>
              <a:t>AirBnB</a:t>
            </a:r>
            <a:r>
              <a:rPr lang="en-US" dirty="0" smtClean="0"/>
              <a:t> Listing  Thumbnail B</a:t>
            </a:r>
            <a:endParaRPr lang="en-US" dirty="0"/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7054660"/>
              </p:ext>
            </p:extLst>
          </p:nvPr>
        </p:nvGraphicFramePr>
        <p:xfrm>
          <a:off x="823210" y="4256753"/>
          <a:ext cx="3628868" cy="762644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907217"/>
                <a:gridCol w="907217"/>
                <a:gridCol w="907217"/>
                <a:gridCol w="907217"/>
              </a:tblGrid>
              <a:tr h="19357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Artsy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Shopping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Dining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Nightlife</a:t>
                      </a:r>
                      <a:endParaRPr lang="en-US" sz="1400" dirty="0"/>
                    </a:p>
                  </a:txBody>
                  <a:tcPr/>
                </a:tc>
              </a:tr>
              <a:tr h="45784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🚫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🚫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👍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🚫</a:t>
                      </a:r>
                      <a:endParaRPr lang="en-US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15" name="Content Placeholder 4"/>
          <p:cNvSpPr txBox="1">
            <a:spLocks/>
          </p:cNvSpPr>
          <p:nvPr/>
        </p:nvSpPr>
        <p:spPr>
          <a:xfrm>
            <a:off x="823210" y="5073179"/>
            <a:ext cx="3628868" cy="8669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dirty="0" err="1" smtClean="0"/>
              <a:t>AirBnB</a:t>
            </a:r>
            <a:r>
              <a:rPr lang="en-US" dirty="0" smtClean="0"/>
              <a:t> Listing  Thumbnail C</a:t>
            </a:r>
            <a:endParaRPr lang="en-US" dirty="0"/>
          </a:p>
        </p:txBody>
      </p:sp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5252277"/>
              </p:ext>
            </p:extLst>
          </p:nvPr>
        </p:nvGraphicFramePr>
        <p:xfrm>
          <a:off x="823210" y="6065907"/>
          <a:ext cx="3628868" cy="762644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907217"/>
                <a:gridCol w="907217"/>
                <a:gridCol w="907217"/>
                <a:gridCol w="907217"/>
              </a:tblGrid>
              <a:tr h="19357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Artsy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Shopping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Dining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Nightlife</a:t>
                      </a:r>
                      <a:endParaRPr lang="en-US" sz="1400" dirty="0"/>
                    </a:p>
                  </a:txBody>
                  <a:tcPr/>
                </a:tc>
              </a:tr>
              <a:tr h="45784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👍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👍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👍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🚫</a:t>
                      </a:r>
                      <a:endParaRPr lang="en-US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17" name="Content Placeholder 6"/>
          <p:cNvSpPr>
            <a:spLocks noGrp="1"/>
          </p:cNvSpPr>
          <p:nvPr>
            <p:ph idx="1"/>
          </p:nvPr>
        </p:nvSpPr>
        <p:spPr>
          <a:xfrm>
            <a:off x="4467068" y="3714792"/>
            <a:ext cx="2010904" cy="570491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dirty="0" smtClean="0">
                <a:latin typeface="Circular Std Medium" charset="0"/>
                <a:ea typeface="Circular Std Medium" charset="0"/>
                <a:cs typeface="Circular Std Medium" charset="0"/>
              </a:rPr>
              <a:t>X</a:t>
            </a:r>
            <a:endParaRPr lang="en-US" dirty="0">
              <a:latin typeface="Circular Std Medium" charset="0"/>
              <a:ea typeface="Circular Std Medium" charset="0"/>
              <a:cs typeface="Circular Std Medium" charset="0"/>
            </a:endParaRPr>
          </a:p>
        </p:txBody>
      </p:sp>
      <p:sp>
        <p:nvSpPr>
          <p:cNvPr id="18" name="Content Placeholder 6"/>
          <p:cNvSpPr txBox="1">
            <a:spLocks/>
          </p:cNvSpPr>
          <p:nvPr/>
        </p:nvSpPr>
        <p:spPr>
          <a:xfrm>
            <a:off x="7492986" y="3697517"/>
            <a:ext cx="2010904" cy="5704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 kern="1200">
                <a:solidFill>
                  <a:schemeClr val="tx1"/>
                </a:solidFill>
                <a:latin typeface="Circular Std Book" charset="0"/>
                <a:ea typeface="Circular Std Book" charset="0"/>
                <a:cs typeface="Circular Std Book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Circular Std Book" charset="0"/>
                <a:ea typeface="Circular Std Book" charset="0"/>
                <a:cs typeface="Circular Std Book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 kern="1200">
                <a:solidFill>
                  <a:schemeClr val="tx1"/>
                </a:solidFill>
                <a:latin typeface="Circular Std Book" charset="0"/>
                <a:ea typeface="Circular Std Book" charset="0"/>
                <a:cs typeface="Circular Std Book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Circular Std Book" charset="0"/>
                <a:ea typeface="Circular Std Book" charset="0"/>
                <a:cs typeface="Circular Std Book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Circular Std Book" charset="0"/>
                <a:ea typeface="Circular Std Book" charset="0"/>
                <a:cs typeface="Circular Std Book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 smtClean="0">
                <a:latin typeface="Circular Std Medium" charset="0"/>
                <a:ea typeface="Circular Std Medium" charset="0"/>
                <a:cs typeface="Circular Std Medium" charset="0"/>
              </a:rPr>
              <a:t>=</a:t>
            </a:r>
            <a:endParaRPr lang="en-US" dirty="0">
              <a:latin typeface="Circular Std Medium" charset="0"/>
              <a:ea typeface="Circular Std Medium" charset="0"/>
              <a:cs typeface="Circular Std Medium" charset="0"/>
            </a:endParaRPr>
          </a:p>
        </p:txBody>
      </p:sp>
      <p:sp>
        <p:nvSpPr>
          <p:cNvPr id="21" name="Content Placeholder 4"/>
          <p:cNvSpPr txBox="1">
            <a:spLocks/>
          </p:cNvSpPr>
          <p:nvPr/>
        </p:nvSpPr>
        <p:spPr>
          <a:xfrm>
            <a:off x="8110576" y="1409345"/>
            <a:ext cx="3628868" cy="8669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dirty="0" err="1" smtClean="0"/>
              <a:t>AirBnB</a:t>
            </a:r>
            <a:r>
              <a:rPr lang="en-US" dirty="0" smtClean="0"/>
              <a:t> Listing  Thumbnail C</a:t>
            </a:r>
            <a:endParaRPr lang="en-US" dirty="0"/>
          </a:p>
        </p:txBody>
      </p:sp>
      <p:sp>
        <p:nvSpPr>
          <p:cNvPr id="22" name="Content Placeholder 4"/>
          <p:cNvSpPr txBox="1">
            <a:spLocks/>
          </p:cNvSpPr>
          <p:nvPr/>
        </p:nvSpPr>
        <p:spPr>
          <a:xfrm>
            <a:off x="8110576" y="3054567"/>
            <a:ext cx="3628868" cy="8669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dirty="0" err="1" smtClean="0"/>
              <a:t>AirBnB</a:t>
            </a:r>
            <a:r>
              <a:rPr lang="en-US" dirty="0" smtClean="0"/>
              <a:t> Listing  Thumbnail A</a:t>
            </a:r>
            <a:endParaRPr lang="en-US" dirty="0"/>
          </a:p>
        </p:txBody>
      </p:sp>
      <p:sp>
        <p:nvSpPr>
          <p:cNvPr id="23" name="Content Placeholder 4"/>
          <p:cNvSpPr txBox="1">
            <a:spLocks/>
          </p:cNvSpPr>
          <p:nvPr/>
        </p:nvSpPr>
        <p:spPr>
          <a:xfrm>
            <a:off x="8244724" y="5313317"/>
            <a:ext cx="3628868" cy="8669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dirty="0" err="1" smtClean="0"/>
              <a:t>AirBnB</a:t>
            </a:r>
            <a:r>
              <a:rPr lang="en-US" dirty="0" smtClean="0"/>
              <a:t> Listing  Thumbnail B</a:t>
            </a:r>
            <a:endParaRPr lang="en-US" dirty="0"/>
          </a:p>
        </p:txBody>
      </p:sp>
      <p:cxnSp>
        <p:nvCxnSpPr>
          <p:cNvPr id="24" name="Straight Connector 23"/>
          <p:cNvCxnSpPr/>
          <p:nvPr/>
        </p:nvCxnSpPr>
        <p:spPr>
          <a:xfrm>
            <a:off x="4455602" y="1883470"/>
            <a:ext cx="3654974" cy="1624154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13" idx="3"/>
            <a:endCxn id="23" idx="1"/>
          </p:cNvCxnSpPr>
          <p:nvPr/>
        </p:nvCxnSpPr>
        <p:spPr>
          <a:xfrm>
            <a:off x="4452078" y="3697517"/>
            <a:ext cx="3792646" cy="2049292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15" idx="3"/>
            <a:endCxn id="21" idx="1"/>
          </p:cNvCxnSpPr>
          <p:nvPr/>
        </p:nvCxnSpPr>
        <p:spPr>
          <a:xfrm flipV="1">
            <a:off x="4452078" y="1842837"/>
            <a:ext cx="3658498" cy="3663834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1765" y="3172736"/>
            <a:ext cx="2368932" cy="1497631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5587D-18D8-1F42-AF4F-6A53BB3CBFC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037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Content Placeholder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032" y="1274763"/>
            <a:ext cx="7482305" cy="4902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268372" y="2977698"/>
            <a:ext cx="2635624" cy="447062"/>
          </a:xfrm>
          <a:prstGeom prst="rect">
            <a:avLst/>
          </a:prstGeom>
          <a:solidFill>
            <a:schemeClr val="accent4">
              <a:alpha val="10000"/>
            </a:schemeClr>
          </a:solidFill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5587D-18D8-1F42-AF4F-6A53BB3CBFCA}" type="slidenum">
              <a:rPr lang="en-US" smtClean="0"/>
              <a:t>15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904180" y="3719915"/>
            <a:ext cx="3364008" cy="720631"/>
          </a:xfrm>
          <a:prstGeom prst="rect">
            <a:avLst/>
          </a:prstGeom>
          <a:solidFill>
            <a:schemeClr val="accent1">
              <a:alpha val="10000"/>
            </a:schemeClr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8654901" y="2895290"/>
            <a:ext cx="29133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Circular Std Medium" charset="0"/>
                <a:ea typeface="Circular Std Medium" charset="0"/>
                <a:cs typeface="Circular Std Medium" charset="0"/>
              </a:rPr>
              <a:t>Map to Listing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654902" y="3787842"/>
            <a:ext cx="35370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Circular Std Medium" charset="0"/>
                <a:ea typeface="Circular Std Medium" charset="0"/>
                <a:cs typeface="Circular Std Medium" charset="0"/>
              </a:rPr>
              <a:t>Target Variables</a:t>
            </a:r>
          </a:p>
        </p:txBody>
      </p:sp>
      <p:sp>
        <p:nvSpPr>
          <p:cNvPr id="20" name="Right Arrow 19"/>
          <p:cNvSpPr/>
          <p:nvPr/>
        </p:nvSpPr>
        <p:spPr>
          <a:xfrm>
            <a:off x="5903996" y="2938031"/>
            <a:ext cx="2750906" cy="486729"/>
          </a:xfrm>
          <a:prstGeom prst="rightArrow">
            <a:avLst/>
          </a:prstGeom>
          <a:solidFill>
            <a:schemeClr val="accent4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/>
          <p:cNvSpPr/>
          <p:nvPr/>
        </p:nvSpPr>
        <p:spPr>
          <a:xfrm>
            <a:off x="6268188" y="3836864"/>
            <a:ext cx="2386714" cy="535753"/>
          </a:xfrm>
          <a:prstGeom prst="rightArrow">
            <a:avLst/>
          </a:prstGeom>
          <a:solidFill>
            <a:schemeClr val="accent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997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3600" dirty="0" smtClean="0">
                <a:latin typeface="Circular Std Medium" charset="0"/>
                <a:ea typeface="Circular Std Medium" charset="0"/>
                <a:cs typeface="Circular Std Medium" charset="0"/>
              </a:rPr>
              <a:t>When booking a private residence, </a:t>
            </a:r>
          </a:p>
          <a:p>
            <a:pPr marL="0" indent="0" algn="ctr">
              <a:buNone/>
            </a:pPr>
            <a:r>
              <a:rPr lang="en-US" sz="3600" dirty="0" smtClean="0">
                <a:latin typeface="Circular Std Medium" charset="0"/>
                <a:ea typeface="Circular Std Medium" charset="0"/>
                <a:cs typeface="Circular Std Medium" charset="0"/>
              </a:rPr>
              <a:t>how do you find the perfect neighborhood?</a:t>
            </a:r>
            <a:endParaRPr lang="en-US" sz="3600" dirty="0">
              <a:latin typeface="Circular Std Medium" charset="0"/>
              <a:ea typeface="Circular Std Medium" charset="0"/>
              <a:cs typeface="Circular Std Medium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5587D-18D8-1F42-AF4F-6A53BB3CBFC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12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0911" y="1274763"/>
            <a:ext cx="7482305" cy="4902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57417" y="2692292"/>
            <a:ext cx="330349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Circular Std Medium" charset="0"/>
                <a:ea typeface="Circular Std Medium" charset="0"/>
                <a:cs typeface="Circular Std Medium" charset="0"/>
              </a:rPr>
              <a:t>No ability to </a:t>
            </a:r>
          </a:p>
          <a:p>
            <a:pPr algn="ctr"/>
            <a:r>
              <a:rPr lang="en-US" sz="3600" dirty="0">
                <a:latin typeface="Circular Std Medium" charset="0"/>
                <a:ea typeface="Circular Std Medium" charset="0"/>
                <a:cs typeface="Circular Std Medium" charset="0"/>
              </a:rPr>
              <a:t>s</a:t>
            </a:r>
            <a:r>
              <a:rPr lang="en-US" sz="3600" dirty="0" smtClean="0">
                <a:latin typeface="Circular Std Medium" charset="0"/>
                <a:ea typeface="Circular Std Medium" charset="0"/>
                <a:cs typeface="Circular Std Medium" charset="0"/>
              </a:rPr>
              <a:t>earch or filter </a:t>
            </a:r>
          </a:p>
          <a:p>
            <a:pPr algn="ctr"/>
            <a:r>
              <a:rPr lang="en-US" sz="3600" dirty="0" smtClean="0">
                <a:latin typeface="Circular Std Medium" charset="0"/>
                <a:ea typeface="Circular Std Medium" charset="0"/>
                <a:cs typeface="Circular Std Medium" charset="0"/>
              </a:rPr>
              <a:t>by trait</a:t>
            </a:r>
            <a:r>
              <a:rPr lang="en-US" sz="3600" dirty="0" smtClean="0">
                <a:latin typeface="Circular Std Medium" charset="0"/>
                <a:ea typeface="Circular Std Medium" charset="0"/>
                <a:cs typeface="Circular Std Medium" charset="0"/>
              </a:rPr>
              <a:t>!</a:t>
            </a:r>
            <a:endParaRPr lang="en-US" sz="3600" dirty="0" smtClean="0">
              <a:latin typeface="Circular Std Medium" charset="0"/>
              <a:ea typeface="Circular Std Medium" charset="0"/>
              <a:cs typeface="Circular Std Medium" charset="0"/>
            </a:endParaRP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5587D-18D8-1F42-AF4F-6A53BB3CBFCA}" type="slidenum">
              <a:rPr lang="en-US" smtClean="0"/>
              <a:t>3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5950316" y="813098"/>
            <a:ext cx="33034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 smtClean="0">
                <a:solidFill>
                  <a:schemeClr val="bg2">
                    <a:lumMod val="50000"/>
                  </a:schemeClr>
                </a:solidFill>
                <a:latin typeface="Circular Std Medium" charset="0"/>
                <a:ea typeface="Circular Std Medium" charset="0"/>
                <a:cs typeface="Circular Std Medium" charset="0"/>
              </a:rPr>
              <a:t>Airbnb</a:t>
            </a:r>
            <a:r>
              <a:rPr lang="en-US" sz="2400" dirty="0" smtClean="0">
                <a:solidFill>
                  <a:schemeClr val="bg2">
                    <a:lumMod val="50000"/>
                  </a:schemeClr>
                </a:solidFill>
                <a:latin typeface="Circular Std Medium" charset="0"/>
                <a:ea typeface="Circular Std Medium" charset="0"/>
                <a:cs typeface="Circular Std Medium" charset="0"/>
              </a:rPr>
              <a:t> search results</a:t>
            </a:r>
            <a:endParaRPr lang="en-US" sz="2400" dirty="0" smtClean="0">
              <a:solidFill>
                <a:schemeClr val="bg2">
                  <a:lumMod val="50000"/>
                </a:schemeClr>
              </a:solidFill>
              <a:latin typeface="Circular Std Medium" charset="0"/>
              <a:ea typeface="Circular Std Medium" charset="0"/>
              <a:cs typeface="Circular Std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1455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Hypothesis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dirty="0" smtClean="0">
                <a:latin typeface="Circular Std Medium" charset="0"/>
                <a:ea typeface="Circular Std Medium" charset="0"/>
                <a:cs typeface="Circular Std Medium" charset="0"/>
              </a:rPr>
              <a:t>Use</a:t>
            </a:r>
            <a:r>
              <a:rPr lang="en-US" dirty="0" smtClean="0">
                <a:latin typeface="Circular Std Medium" charset="0"/>
                <a:ea typeface="Circular Std Medium" charset="0"/>
                <a:cs typeface="Circular Std Medium" charset="0"/>
              </a:rPr>
              <a:t> </a:t>
            </a:r>
            <a:r>
              <a:rPr lang="en-US" dirty="0" err="1" smtClean="0">
                <a:latin typeface="Circular Std Medium" charset="0"/>
                <a:ea typeface="Circular Std Medium" charset="0"/>
                <a:cs typeface="Circular Std Medium" charset="0"/>
              </a:rPr>
              <a:t>Airbnb</a:t>
            </a:r>
            <a:r>
              <a:rPr lang="en-US" dirty="0" smtClean="0">
                <a:latin typeface="Circular Std Medium" charset="0"/>
                <a:ea typeface="Circular Std Medium" charset="0"/>
                <a:cs typeface="Circular Std Medium" charset="0"/>
              </a:rPr>
              <a:t> listing </a:t>
            </a:r>
            <a:r>
              <a:rPr lang="en-US" dirty="0">
                <a:latin typeface="Circular Std Medium" charset="0"/>
                <a:ea typeface="Circular Std Medium" charset="0"/>
                <a:cs typeface="Circular Std Medium" charset="0"/>
              </a:rPr>
              <a:t>descriptions to </a:t>
            </a:r>
            <a:r>
              <a:rPr lang="en-US" dirty="0" smtClean="0">
                <a:latin typeface="Circular Std Medium" charset="0"/>
                <a:ea typeface="Circular Std Medium" charset="0"/>
                <a:cs typeface="Circular Std Medium" charset="0"/>
              </a:rPr>
              <a:t>predict neighborhood </a:t>
            </a:r>
            <a:r>
              <a:rPr lang="en-US">
                <a:latin typeface="Circular Std Medium" charset="0"/>
                <a:ea typeface="Circular Std Medium" charset="0"/>
                <a:cs typeface="Circular Std Medium" charset="0"/>
              </a:rPr>
              <a:t>traits </a:t>
            </a:r>
            <a:endParaRPr lang="en-US" smtClean="0">
              <a:latin typeface="Circular Std Medium" charset="0"/>
              <a:ea typeface="Circular Std Medium" charset="0"/>
              <a:cs typeface="Circular Std Medium" charset="0"/>
            </a:endParaRPr>
          </a:p>
          <a:p>
            <a:pPr marL="0" indent="0">
              <a:buNone/>
            </a:pPr>
            <a:r>
              <a:rPr lang="en-US" smtClean="0">
                <a:latin typeface="Circular Std Medium" charset="0"/>
                <a:ea typeface="Circular Std Medium" charset="0"/>
                <a:cs typeface="Circular Std Medium" charset="0"/>
              </a:rPr>
              <a:t>&amp; </a:t>
            </a:r>
            <a:r>
              <a:rPr lang="en-US" dirty="0" smtClean="0">
                <a:latin typeface="Circular Std Medium" charset="0"/>
                <a:ea typeface="Circular Std Medium" charset="0"/>
                <a:cs typeface="Circular Std Medium" charset="0"/>
              </a:rPr>
              <a:t>customize search </a:t>
            </a:r>
            <a:r>
              <a:rPr lang="en-US" dirty="0" smtClean="0">
                <a:latin typeface="Circular Std Medium" charset="0"/>
                <a:ea typeface="Circular Std Medium" charset="0"/>
                <a:cs typeface="Circular Std Medium" charset="0"/>
              </a:rPr>
              <a:t>results to </a:t>
            </a:r>
            <a:r>
              <a:rPr lang="en-US">
                <a:latin typeface="Circular Std Medium" charset="0"/>
                <a:ea typeface="Circular Std Medium" charset="0"/>
                <a:cs typeface="Circular Std Medium" charset="0"/>
              </a:rPr>
              <a:t>user's </a:t>
            </a:r>
            <a:r>
              <a:rPr lang="en-US" smtClean="0">
                <a:latin typeface="Circular Std Medium" charset="0"/>
                <a:ea typeface="Circular Std Medium" charset="0"/>
                <a:cs typeface="Circular Std Medium" charset="0"/>
              </a:rPr>
              <a:t>trait preferences</a:t>
            </a:r>
            <a:endParaRPr lang="en-US" dirty="0">
              <a:latin typeface="Circular Std Medium" charset="0"/>
              <a:ea typeface="Circular Std Medium" charset="0"/>
              <a:cs typeface="Circular Std Medium" charset="0"/>
            </a:endParaRP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>
                <a:latin typeface="Circular Std Medium" charset="0"/>
                <a:ea typeface="Circular Std Medium" charset="0"/>
                <a:cs typeface="Circular Std Medium" charset="0"/>
              </a:rPr>
              <a:t>Rationale for </a:t>
            </a:r>
            <a:r>
              <a:rPr lang="en-US" dirty="0" err="1" smtClean="0">
                <a:latin typeface="Circular Std Medium" charset="0"/>
                <a:ea typeface="Circular Std Medium" charset="0"/>
                <a:cs typeface="Circular Std Medium" charset="0"/>
              </a:rPr>
              <a:t>Airbnb</a:t>
            </a:r>
            <a:r>
              <a:rPr lang="en-US" dirty="0" smtClean="0">
                <a:latin typeface="Circular Std Medium" charset="0"/>
                <a:ea typeface="Circular Std Medium" charset="0"/>
                <a:cs typeface="Circular Std Medium" charset="0"/>
              </a:rPr>
              <a:t> to implement:</a:t>
            </a:r>
            <a:endParaRPr lang="en-US" dirty="0">
              <a:latin typeface="Circular Std Medium" charset="0"/>
              <a:ea typeface="Circular Std Medium" charset="0"/>
              <a:cs typeface="Circular Std Medium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u="sng" dirty="0" smtClean="0">
                <a:latin typeface="Circular Std Medium" charset="0"/>
                <a:ea typeface="Circular Std Medium" charset="0"/>
                <a:cs typeface="Circular Std Medium" charset="0"/>
              </a:rPr>
              <a:t>Increase </a:t>
            </a:r>
            <a:r>
              <a:rPr lang="en-US" u="sng" dirty="0">
                <a:latin typeface="Circular Std Medium" charset="0"/>
                <a:ea typeface="Circular Std Medium" charset="0"/>
                <a:cs typeface="Circular Std Medium" charset="0"/>
              </a:rPr>
              <a:t>u</a:t>
            </a:r>
            <a:r>
              <a:rPr lang="en-US" u="sng" dirty="0" smtClean="0">
                <a:latin typeface="Circular Std Medium" charset="0"/>
                <a:ea typeface="Circular Std Medium" charset="0"/>
                <a:cs typeface="Circular Std Medium" charset="0"/>
              </a:rPr>
              <a:t>ser </a:t>
            </a:r>
            <a:r>
              <a:rPr lang="en-US" u="sng" dirty="0" smtClean="0">
                <a:latin typeface="Circular Std Medium" charset="0"/>
                <a:ea typeface="Circular Std Medium" charset="0"/>
                <a:cs typeface="Circular Std Medium" charset="0"/>
              </a:rPr>
              <a:t>satisfaction</a:t>
            </a:r>
            <a:r>
              <a:rPr lang="en-US" dirty="0" smtClean="0"/>
              <a:t> by increasing </a:t>
            </a:r>
            <a:r>
              <a:rPr lang="en-US" dirty="0" smtClean="0"/>
              <a:t>relevance</a:t>
            </a:r>
          </a:p>
          <a:p>
            <a:pPr marL="514350" indent="-514350">
              <a:buFont typeface="+mj-lt"/>
              <a:buAutoNum type="arabicPeriod"/>
            </a:pPr>
            <a:r>
              <a:rPr lang="en-US" u="sng" dirty="0" smtClean="0">
                <a:latin typeface="Circular Std Medium" charset="0"/>
                <a:ea typeface="Circular Std Medium" charset="0"/>
                <a:cs typeface="Circular Std Medium" charset="0"/>
              </a:rPr>
              <a:t>Increase booking </a:t>
            </a:r>
            <a:r>
              <a:rPr lang="en-US" u="sng" dirty="0" smtClean="0">
                <a:latin typeface="Circular Std Medium" charset="0"/>
                <a:ea typeface="Circular Std Medium" charset="0"/>
                <a:cs typeface="Circular Std Medium" charset="0"/>
              </a:rPr>
              <a:t>rate</a:t>
            </a:r>
            <a:r>
              <a:rPr lang="en-US" dirty="0" smtClean="0"/>
              <a:t> by </a:t>
            </a:r>
            <a:r>
              <a:rPr lang="en-US" dirty="0" smtClean="0"/>
              <a:t>reducing bounces </a:t>
            </a:r>
            <a:r>
              <a:rPr lang="en-US" dirty="0" smtClean="0"/>
              <a:t>(click fatigue)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5587D-18D8-1F42-AF4F-6A53BB3CBFC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661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5587D-18D8-1F42-AF4F-6A53BB3CBFCA}" type="slidenum">
              <a:rPr lang="en-US" smtClean="0"/>
              <a:t>5</a:t>
            </a:fld>
            <a:endParaRPr lang="en-US"/>
          </a:p>
        </p:txBody>
      </p:sp>
      <p:pic>
        <p:nvPicPr>
          <p:cNvPr id="8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303873"/>
            <a:ext cx="5181600" cy="339484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9703" y="3436512"/>
            <a:ext cx="2850934" cy="159684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9702" y="1660910"/>
            <a:ext cx="2850935" cy="174563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69702" y="5024066"/>
            <a:ext cx="2850935" cy="1585285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2316480" y="5500565"/>
            <a:ext cx="1066800" cy="358624"/>
          </a:xfrm>
          <a:prstGeom prst="rect">
            <a:avLst/>
          </a:prstGeom>
          <a:solidFill>
            <a:schemeClr val="bg2">
              <a:lumMod val="75000"/>
              <a:alpha val="10000"/>
            </a:schemeClr>
          </a:solidFill>
          <a:ln w="762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7438991" y="3978996"/>
            <a:ext cx="2648017" cy="522068"/>
          </a:xfrm>
          <a:prstGeom prst="rect">
            <a:avLst/>
          </a:prstGeom>
          <a:solidFill>
            <a:schemeClr val="accent1">
              <a:alpha val="10000"/>
            </a:schemeClr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2849880" y="3491050"/>
            <a:ext cx="1706880" cy="1460820"/>
          </a:xfrm>
          <a:prstGeom prst="rect">
            <a:avLst/>
          </a:prstGeom>
          <a:solidFill>
            <a:schemeClr val="accent4">
              <a:alpha val="10000"/>
            </a:schemeClr>
          </a:solidFill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7696198" y="3459480"/>
            <a:ext cx="2103121" cy="353467"/>
          </a:xfrm>
          <a:prstGeom prst="rect">
            <a:avLst/>
          </a:prstGeom>
          <a:solidFill>
            <a:schemeClr val="bg2">
              <a:lumMod val="75000"/>
              <a:alpha val="10000"/>
            </a:schemeClr>
          </a:solidFill>
          <a:ln w="762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/>
          <p:cNvCxnSpPr>
            <a:stCxn id="17" idx="1"/>
            <a:endCxn id="14" idx="3"/>
          </p:cNvCxnSpPr>
          <p:nvPr/>
        </p:nvCxnSpPr>
        <p:spPr>
          <a:xfrm flipH="1">
            <a:off x="3383280" y="3636214"/>
            <a:ext cx="4312918" cy="2043663"/>
          </a:xfrm>
          <a:prstGeom prst="straightConnector1">
            <a:avLst/>
          </a:prstGeom>
          <a:ln w="57150">
            <a:solidFill>
              <a:schemeClr val="bg2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38293" y="4296211"/>
            <a:ext cx="374708" cy="410394"/>
          </a:xfrm>
          <a:prstGeom prst="rect">
            <a:avLst/>
          </a:prstGeom>
          <a:scene3d>
            <a:camera prst="orthographicFront">
              <a:rot lat="0" lon="0" rev="9600000"/>
            </a:camera>
            <a:lightRig rig="threePt" dir="t"/>
          </a:scene3d>
        </p:spPr>
      </p:pic>
      <p:sp>
        <p:nvSpPr>
          <p:cNvPr id="25" name="TextBox 24"/>
          <p:cNvSpPr txBox="1"/>
          <p:nvPr/>
        </p:nvSpPr>
        <p:spPr>
          <a:xfrm>
            <a:off x="1938508" y="1199483"/>
            <a:ext cx="29133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u="sng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ircular Std Book" charset="0"/>
                <a:ea typeface="Circular Std Book" charset="0"/>
                <a:cs typeface="Circular Std Book" charset="0"/>
              </a:rPr>
              <a:t>Listing Page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189085" y="1199483"/>
            <a:ext cx="5181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400" u="sng">
                <a:latin typeface="Circular Std Book" charset="0"/>
                <a:ea typeface="Circular Std Book" charset="0"/>
                <a:cs typeface="Circular Std Book" charset="0"/>
              </a:defRPr>
            </a:lvl1pPr>
          </a:lstStyle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Neighborhood Guide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69634" y="4081095"/>
            <a:ext cx="29133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Circular Std Medium" charset="0"/>
                <a:ea typeface="Circular Std Medium" charset="0"/>
                <a:cs typeface="Circular Std Medium" charset="0"/>
              </a:rPr>
              <a:t>Features</a:t>
            </a:r>
          </a:p>
        </p:txBody>
      </p:sp>
      <p:sp>
        <p:nvSpPr>
          <p:cNvPr id="29" name="Right Arrow 28"/>
          <p:cNvSpPr/>
          <p:nvPr/>
        </p:nvSpPr>
        <p:spPr>
          <a:xfrm>
            <a:off x="1938507" y="4025622"/>
            <a:ext cx="885573" cy="509336"/>
          </a:xfrm>
          <a:prstGeom prst="rightArrow">
            <a:avLst/>
          </a:prstGeom>
          <a:solidFill>
            <a:schemeClr val="accent4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7291098" y="5749108"/>
            <a:ext cx="29133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Circular Std Medium" charset="0"/>
                <a:ea typeface="Circular Std Medium" charset="0"/>
                <a:cs typeface="Circular Std Medium" charset="0"/>
              </a:rPr>
              <a:t>Target</a:t>
            </a:r>
          </a:p>
        </p:txBody>
      </p:sp>
      <p:sp>
        <p:nvSpPr>
          <p:cNvPr id="31" name="Right Arrow 30"/>
          <p:cNvSpPr/>
          <p:nvPr/>
        </p:nvSpPr>
        <p:spPr>
          <a:xfrm rot="16200000">
            <a:off x="8183503" y="4884849"/>
            <a:ext cx="1192764" cy="535753"/>
          </a:xfrm>
          <a:prstGeom prst="rightArrow">
            <a:avLst/>
          </a:prstGeom>
          <a:solidFill>
            <a:schemeClr val="accent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590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4"/>
          <p:cNvSpPr txBox="1">
            <a:spLocks/>
          </p:cNvSpPr>
          <p:nvPr/>
        </p:nvSpPr>
        <p:spPr>
          <a:xfrm>
            <a:off x="2494781" y="1432260"/>
            <a:ext cx="36576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2000" dirty="0" smtClean="0">
                <a:latin typeface="Circular Std Book" charset="0"/>
                <a:ea typeface="Circular Std Book" charset="0"/>
                <a:cs typeface="Circular Std Book" charset="0"/>
              </a:rPr>
              <a:t>Scraped Listings Descriptions</a:t>
            </a:r>
            <a:endParaRPr lang="en-US" sz="2000" i="1" dirty="0">
              <a:latin typeface="Circular Std Book" charset="0"/>
              <a:ea typeface="Circular Std Book" charset="0"/>
              <a:cs typeface="Circular Std Book" charset="0"/>
            </a:endParaRPr>
          </a:p>
        </p:txBody>
      </p:sp>
      <p:sp>
        <p:nvSpPr>
          <p:cNvPr id="17" name="Content Placeholder 6"/>
          <p:cNvSpPr>
            <a:spLocks noGrp="1"/>
          </p:cNvSpPr>
          <p:nvPr>
            <p:ph idx="1"/>
          </p:nvPr>
        </p:nvSpPr>
        <p:spPr>
          <a:xfrm>
            <a:off x="469746" y="1462384"/>
            <a:ext cx="2010904" cy="88044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dirty="0" smtClean="0">
                <a:latin typeface="Circular Std Medium" charset="0"/>
                <a:ea typeface="Circular Std Medium" charset="0"/>
                <a:cs typeface="Circular Std Medium" charset="0"/>
              </a:rPr>
              <a:t>ETL</a:t>
            </a:r>
            <a:endParaRPr lang="en-US" dirty="0">
              <a:latin typeface="Circular Std Medium" charset="0"/>
              <a:ea typeface="Circular Std Medium" charset="0"/>
              <a:cs typeface="Circular Std Medium" charset="0"/>
            </a:endParaRPr>
          </a:p>
        </p:txBody>
      </p:sp>
      <p:sp>
        <p:nvSpPr>
          <p:cNvPr id="32" name="Content Placeholder 4"/>
          <p:cNvSpPr txBox="1">
            <a:spLocks/>
          </p:cNvSpPr>
          <p:nvPr/>
        </p:nvSpPr>
        <p:spPr>
          <a:xfrm>
            <a:off x="6604290" y="1428424"/>
            <a:ext cx="36576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2000" dirty="0" smtClean="0">
                <a:latin typeface="Circular Std Book" charset="0"/>
                <a:ea typeface="Circular Std Book" charset="0"/>
                <a:cs typeface="Circular Std Book" charset="0"/>
              </a:rPr>
              <a:t>Scraped Neighborhood Traits</a:t>
            </a:r>
            <a:endParaRPr lang="en-US" sz="2000" i="1" dirty="0">
              <a:latin typeface="Circular Std Book" charset="0"/>
              <a:ea typeface="Circular Std Book" charset="0"/>
              <a:cs typeface="Circular Std Book" charset="0"/>
            </a:endParaRPr>
          </a:p>
        </p:txBody>
      </p:sp>
      <p:cxnSp>
        <p:nvCxnSpPr>
          <p:cNvPr id="35" name="Straight Connector 34"/>
          <p:cNvCxnSpPr>
            <a:stCxn id="65" idx="0"/>
          </p:cNvCxnSpPr>
          <p:nvPr/>
        </p:nvCxnSpPr>
        <p:spPr>
          <a:xfrm flipV="1">
            <a:off x="3294881" y="3695936"/>
            <a:ext cx="0" cy="322866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Content Placeholder 4"/>
          <p:cNvSpPr txBox="1">
            <a:spLocks/>
          </p:cNvSpPr>
          <p:nvPr/>
        </p:nvSpPr>
        <p:spPr>
          <a:xfrm>
            <a:off x="2494781" y="2742006"/>
            <a:ext cx="7772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 smtClean="0">
                <a:latin typeface="Circular Std Book" charset="0"/>
                <a:ea typeface="Circular Std Book" charset="0"/>
                <a:cs typeface="Circular Std Book" charset="0"/>
              </a:rPr>
              <a:t>Cleaned Documents</a:t>
            </a:r>
            <a:br>
              <a:rPr lang="en-US" sz="2000" dirty="0" smtClean="0">
                <a:latin typeface="Circular Std Book" charset="0"/>
                <a:ea typeface="Circular Std Book" charset="0"/>
                <a:cs typeface="Circular Std Book" charset="0"/>
              </a:rPr>
            </a:br>
            <a:r>
              <a:rPr lang="en-US" sz="2000" i="1" dirty="0" smtClean="0">
                <a:latin typeface="Circular Std Book" charset="0"/>
                <a:ea typeface="Circular Std Book" charset="0"/>
                <a:cs typeface="Circular Std Book" charset="0"/>
              </a:rPr>
              <a:t>(lemmatization, expand contractions, et al.)</a:t>
            </a:r>
            <a:endParaRPr lang="en-US" sz="2000" dirty="0">
              <a:latin typeface="Circular Std Book" charset="0"/>
              <a:ea typeface="Circular Std Book" charset="0"/>
              <a:cs typeface="Circular Std Book" charset="0"/>
            </a:endParaRPr>
          </a:p>
        </p:txBody>
      </p:sp>
      <p:sp>
        <p:nvSpPr>
          <p:cNvPr id="60" name="Content Placeholder 6"/>
          <p:cNvSpPr txBox="1">
            <a:spLocks/>
          </p:cNvSpPr>
          <p:nvPr/>
        </p:nvSpPr>
        <p:spPr>
          <a:xfrm>
            <a:off x="469746" y="2742006"/>
            <a:ext cx="2010904" cy="9350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 kern="1200">
                <a:solidFill>
                  <a:schemeClr val="tx1"/>
                </a:solidFill>
                <a:latin typeface="Circular Std Book" charset="0"/>
                <a:ea typeface="Circular Std Book" charset="0"/>
                <a:cs typeface="Circular Std Book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Circular Std Book" charset="0"/>
                <a:ea typeface="Circular Std Book" charset="0"/>
                <a:cs typeface="Circular Std Book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 kern="1200">
                <a:solidFill>
                  <a:schemeClr val="tx1"/>
                </a:solidFill>
                <a:latin typeface="Circular Std Book" charset="0"/>
                <a:ea typeface="Circular Std Book" charset="0"/>
                <a:cs typeface="Circular Std Book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Circular Std Book" charset="0"/>
                <a:ea typeface="Circular Std Book" charset="0"/>
                <a:cs typeface="Circular Std Book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Circular Std Book" charset="0"/>
                <a:ea typeface="Circular Std Book" charset="0"/>
                <a:cs typeface="Circular Std Book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 smtClean="0">
                <a:latin typeface="Circular Std Medium" charset="0"/>
                <a:ea typeface="Circular Std Medium" charset="0"/>
                <a:cs typeface="Circular Std Medium" charset="0"/>
              </a:rPr>
              <a:t>Prepping</a:t>
            </a:r>
            <a:endParaRPr lang="en-US" dirty="0">
              <a:latin typeface="Circular Std Medium" charset="0"/>
              <a:ea typeface="Circular Std Medium" charset="0"/>
              <a:cs typeface="Circular Std Medium" charset="0"/>
            </a:endParaRPr>
          </a:p>
        </p:txBody>
      </p:sp>
      <p:sp>
        <p:nvSpPr>
          <p:cNvPr id="64" name="Content Placeholder 6"/>
          <p:cNvSpPr txBox="1">
            <a:spLocks/>
          </p:cNvSpPr>
          <p:nvPr/>
        </p:nvSpPr>
        <p:spPr>
          <a:xfrm>
            <a:off x="469746" y="4014009"/>
            <a:ext cx="2052745" cy="10147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 kern="1200">
                <a:solidFill>
                  <a:schemeClr val="tx1"/>
                </a:solidFill>
                <a:latin typeface="Circular Std Book" charset="0"/>
                <a:ea typeface="Circular Std Book" charset="0"/>
                <a:cs typeface="Circular Std Book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Circular Std Book" charset="0"/>
                <a:ea typeface="Circular Std Book" charset="0"/>
                <a:cs typeface="Circular Std Book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 kern="1200">
                <a:solidFill>
                  <a:schemeClr val="tx1"/>
                </a:solidFill>
                <a:latin typeface="Circular Std Book" charset="0"/>
                <a:ea typeface="Circular Std Book" charset="0"/>
                <a:cs typeface="Circular Std Book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Circular Std Book" charset="0"/>
                <a:ea typeface="Circular Std Book" charset="0"/>
                <a:cs typeface="Circular Std Book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Circular Std Book" charset="0"/>
                <a:ea typeface="Circular Std Book" charset="0"/>
                <a:cs typeface="Circular Std Book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 smtClean="0">
                <a:latin typeface="Circular Std Medium" charset="0"/>
                <a:ea typeface="Circular Std Medium" charset="0"/>
                <a:cs typeface="Circular Std Medium" charset="0"/>
              </a:rPr>
              <a:t>Modeling</a:t>
            </a:r>
            <a:endParaRPr lang="en-US" dirty="0">
              <a:latin typeface="Circular Std Medium" charset="0"/>
              <a:ea typeface="Circular Std Medium" charset="0"/>
              <a:cs typeface="Circular Std Medium" charset="0"/>
            </a:endParaRPr>
          </a:p>
        </p:txBody>
      </p:sp>
      <p:sp>
        <p:nvSpPr>
          <p:cNvPr id="65" name="Content Placeholder 4"/>
          <p:cNvSpPr txBox="1">
            <a:spLocks/>
          </p:cNvSpPr>
          <p:nvPr/>
        </p:nvSpPr>
        <p:spPr>
          <a:xfrm>
            <a:off x="2494781" y="4018802"/>
            <a:ext cx="1600200" cy="1012168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2000" dirty="0" smtClean="0">
                <a:solidFill>
                  <a:sysClr val="windowText" lastClr="000000"/>
                </a:solidFill>
                <a:latin typeface="Circular Std Book" charset="0"/>
                <a:ea typeface="Circular Std Book" charset="0"/>
                <a:cs typeface="Circular Std Book" charset="0"/>
              </a:rPr>
              <a:t>Word2Vec / Doc2Vec</a:t>
            </a:r>
            <a:endParaRPr lang="en-US" sz="2000" dirty="0">
              <a:solidFill>
                <a:sysClr val="windowText" lastClr="000000"/>
              </a:solidFill>
              <a:latin typeface="Circular Std Book" charset="0"/>
              <a:ea typeface="Circular Std Book" charset="0"/>
              <a:cs typeface="Circular Std Book" charset="0"/>
            </a:endParaRPr>
          </a:p>
        </p:txBody>
      </p:sp>
      <p:sp>
        <p:nvSpPr>
          <p:cNvPr id="67" name="Content Placeholder 4"/>
          <p:cNvSpPr txBox="1">
            <a:spLocks/>
          </p:cNvSpPr>
          <p:nvPr/>
        </p:nvSpPr>
        <p:spPr>
          <a:xfrm>
            <a:off x="4323581" y="4563561"/>
            <a:ext cx="1711894" cy="4674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2000" smtClean="0">
                <a:latin typeface="Circular Std Book" charset="0"/>
                <a:ea typeface="Circular Std Book" charset="0"/>
                <a:cs typeface="Circular Std Book" charset="0"/>
              </a:rPr>
              <a:t>Naïve </a:t>
            </a:r>
            <a:r>
              <a:rPr lang="en-US" sz="2000" dirty="0" smtClean="0">
                <a:latin typeface="Circular Std Book" charset="0"/>
                <a:ea typeface="Circular Std Book" charset="0"/>
                <a:cs typeface="Circular Std Book" charset="0"/>
              </a:rPr>
              <a:t>Bayes</a:t>
            </a:r>
            <a:endParaRPr lang="en-US" sz="2000" dirty="0">
              <a:latin typeface="Circular Std Book" charset="0"/>
              <a:ea typeface="Circular Std Book" charset="0"/>
              <a:cs typeface="Circular Std Book" charset="0"/>
            </a:endParaRPr>
          </a:p>
        </p:txBody>
      </p:sp>
      <p:sp>
        <p:nvSpPr>
          <p:cNvPr id="68" name="Content Placeholder 4"/>
          <p:cNvSpPr txBox="1">
            <a:spLocks/>
          </p:cNvSpPr>
          <p:nvPr/>
        </p:nvSpPr>
        <p:spPr>
          <a:xfrm>
            <a:off x="7358116" y="4563561"/>
            <a:ext cx="2910524" cy="4674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2000" dirty="0" smtClean="0">
                <a:latin typeface="Circular Std Book" charset="0"/>
                <a:ea typeface="Circular Std Book" charset="0"/>
                <a:cs typeface="Circular Std Book" charset="0"/>
              </a:rPr>
              <a:t>Gradient Boosted Trees</a:t>
            </a:r>
            <a:endParaRPr lang="en-US" sz="2000" dirty="0">
              <a:latin typeface="Circular Std Book" charset="0"/>
              <a:ea typeface="Circular Std Book" charset="0"/>
              <a:cs typeface="Circular Std Book" charset="0"/>
            </a:endParaRPr>
          </a:p>
        </p:txBody>
      </p:sp>
      <p:sp>
        <p:nvSpPr>
          <p:cNvPr id="70" name="Content Placeholder 6"/>
          <p:cNvSpPr txBox="1">
            <a:spLocks/>
          </p:cNvSpPr>
          <p:nvPr/>
        </p:nvSpPr>
        <p:spPr>
          <a:xfrm>
            <a:off x="469746" y="5524300"/>
            <a:ext cx="2211456" cy="6886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 kern="1200">
                <a:solidFill>
                  <a:schemeClr val="tx1"/>
                </a:solidFill>
                <a:latin typeface="Circular Std Book" charset="0"/>
                <a:ea typeface="Circular Std Book" charset="0"/>
                <a:cs typeface="Circular Std Book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Circular Std Book" charset="0"/>
                <a:ea typeface="Circular Std Book" charset="0"/>
                <a:cs typeface="Circular Std Book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 kern="1200">
                <a:solidFill>
                  <a:schemeClr val="tx1"/>
                </a:solidFill>
                <a:latin typeface="Circular Std Book" charset="0"/>
                <a:ea typeface="Circular Std Book" charset="0"/>
                <a:cs typeface="Circular Std Book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Circular Std Book" charset="0"/>
                <a:ea typeface="Circular Std Book" charset="0"/>
                <a:cs typeface="Circular Std Book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Circular Std Book" charset="0"/>
                <a:ea typeface="Circular Std Book" charset="0"/>
                <a:cs typeface="Circular Std Book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 smtClean="0">
                <a:latin typeface="Circular Std Medium" charset="0"/>
                <a:ea typeface="Circular Std Medium" charset="0"/>
                <a:cs typeface="Circular Std Medium" charset="0"/>
              </a:rPr>
              <a:t>Rank/Sort</a:t>
            </a:r>
            <a:endParaRPr lang="en-US" dirty="0">
              <a:latin typeface="Circular Std Medium" charset="0"/>
              <a:ea typeface="Circular Std Medium" charset="0"/>
              <a:cs typeface="Circular Std Medium" charset="0"/>
            </a:endParaRPr>
          </a:p>
        </p:txBody>
      </p:sp>
      <p:sp>
        <p:nvSpPr>
          <p:cNvPr id="72" name="Content Placeholder 4"/>
          <p:cNvSpPr txBox="1">
            <a:spLocks/>
          </p:cNvSpPr>
          <p:nvPr/>
        </p:nvSpPr>
        <p:spPr>
          <a:xfrm>
            <a:off x="2494780" y="5411444"/>
            <a:ext cx="7878645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2000" dirty="0" smtClean="0">
                <a:latin typeface="Circular Std Book" charset="0"/>
                <a:ea typeface="Circular Std Book" charset="0"/>
                <a:cs typeface="Circular Std Book" charset="0"/>
              </a:rPr>
              <a:t>Implemented Custom Weighting &amp; Scoring Function </a:t>
            </a:r>
            <a:endParaRPr lang="en-US" sz="2000" dirty="0">
              <a:latin typeface="Circular Std Book" charset="0"/>
              <a:ea typeface="Circular Std Book" charset="0"/>
              <a:cs typeface="Circular Std Book" charset="0"/>
            </a:endParaRPr>
          </a:p>
        </p:txBody>
      </p:sp>
      <p:cxnSp>
        <p:nvCxnSpPr>
          <p:cNvPr id="96" name="Straight Connector 95"/>
          <p:cNvCxnSpPr>
            <a:endCxn id="61" idx="2"/>
          </p:cNvCxnSpPr>
          <p:nvPr/>
        </p:nvCxnSpPr>
        <p:spPr>
          <a:xfrm flipV="1">
            <a:off x="6677510" y="5028780"/>
            <a:ext cx="0" cy="38266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98657"/>
          </a:xfrm>
        </p:spPr>
        <p:txBody>
          <a:bodyPr/>
          <a:lstStyle/>
          <a:p>
            <a:r>
              <a:rPr lang="en-US" dirty="0" smtClean="0"/>
              <a:t>Methodology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5587D-18D8-1F42-AF4F-6A53BB3CBFCA}" type="slidenum">
              <a:rPr lang="en-US" smtClean="0"/>
              <a:t>6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27324" y="1213812"/>
            <a:ext cx="732829" cy="65431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9535" y="1922252"/>
            <a:ext cx="1268236" cy="420572"/>
          </a:xfrm>
          <a:prstGeom prst="rect">
            <a:avLst/>
          </a:prstGeom>
        </p:spPr>
      </p:pic>
      <p:sp>
        <p:nvSpPr>
          <p:cNvPr id="36" name="Content Placeholder 6"/>
          <p:cNvSpPr txBox="1">
            <a:spLocks/>
          </p:cNvSpPr>
          <p:nvPr/>
        </p:nvSpPr>
        <p:spPr>
          <a:xfrm>
            <a:off x="11105801" y="1218885"/>
            <a:ext cx="979707" cy="6492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 kern="1200">
                <a:solidFill>
                  <a:schemeClr val="tx1"/>
                </a:solidFill>
                <a:latin typeface="Circular Std Book" charset="0"/>
                <a:ea typeface="Circular Std Book" charset="0"/>
                <a:cs typeface="Circular Std Book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Circular Std Book" charset="0"/>
                <a:ea typeface="Circular Std Book" charset="0"/>
                <a:cs typeface="Circular Std Book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 kern="1200">
                <a:solidFill>
                  <a:schemeClr val="tx1"/>
                </a:solidFill>
                <a:latin typeface="Circular Std Book" charset="0"/>
                <a:ea typeface="Circular Std Book" charset="0"/>
                <a:cs typeface="Circular Std Book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Circular Std Book" charset="0"/>
                <a:ea typeface="Circular Std Book" charset="0"/>
                <a:cs typeface="Circular Std Book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Circular Std Book" charset="0"/>
                <a:ea typeface="Circular Std Book" charset="0"/>
                <a:cs typeface="Circular Std Book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dirty="0" smtClean="0"/>
              <a:t>Beautiful</a:t>
            </a:r>
          </a:p>
          <a:p>
            <a:pPr marL="0" indent="0" algn="ctr">
              <a:buFont typeface="Arial"/>
              <a:buNone/>
            </a:pPr>
            <a:r>
              <a:rPr lang="en-US" dirty="0" smtClean="0"/>
              <a:t>Soup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18361" y="2788629"/>
            <a:ext cx="1808712" cy="367624"/>
          </a:xfrm>
          <a:prstGeom prst="rect">
            <a:avLst/>
          </a:prstGeom>
        </p:spPr>
      </p:pic>
      <p:sp>
        <p:nvSpPr>
          <p:cNvPr id="38" name="Content Placeholder 6"/>
          <p:cNvSpPr txBox="1">
            <a:spLocks/>
          </p:cNvSpPr>
          <p:nvPr/>
        </p:nvSpPr>
        <p:spPr>
          <a:xfrm>
            <a:off x="10604446" y="3289129"/>
            <a:ext cx="1203939" cy="3879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 kern="1200">
                <a:solidFill>
                  <a:schemeClr val="tx1"/>
                </a:solidFill>
                <a:latin typeface="Circular Std Book" charset="0"/>
                <a:ea typeface="Circular Std Book" charset="0"/>
                <a:cs typeface="Circular Std Book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Circular Std Book" charset="0"/>
                <a:ea typeface="Circular Std Book" charset="0"/>
                <a:cs typeface="Circular Std Book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 kern="1200">
                <a:solidFill>
                  <a:schemeClr val="tx1"/>
                </a:solidFill>
                <a:latin typeface="Circular Std Book" charset="0"/>
                <a:ea typeface="Circular Std Book" charset="0"/>
                <a:cs typeface="Circular Std Book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Circular Std Book" charset="0"/>
                <a:ea typeface="Circular Std Book" charset="0"/>
                <a:cs typeface="Circular Std Book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Circular Std Book" charset="0"/>
                <a:ea typeface="Circular Std Book" charset="0"/>
                <a:cs typeface="Circular Std Book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dirty="0" smtClean="0"/>
              <a:t>NLTK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92731" y="4127596"/>
            <a:ext cx="1427370" cy="517422"/>
          </a:xfrm>
          <a:prstGeom prst="rect">
            <a:avLst/>
          </a:prstGeom>
        </p:spPr>
      </p:pic>
      <p:sp>
        <p:nvSpPr>
          <p:cNvPr id="40" name="Content Placeholder 6"/>
          <p:cNvSpPr txBox="1">
            <a:spLocks/>
          </p:cNvSpPr>
          <p:nvPr/>
        </p:nvSpPr>
        <p:spPr>
          <a:xfrm>
            <a:off x="10327324" y="4776682"/>
            <a:ext cx="1758184" cy="2957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 kern="1200">
                <a:solidFill>
                  <a:schemeClr val="tx1"/>
                </a:solidFill>
                <a:latin typeface="Circular Std Book" charset="0"/>
                <a:ea typeface="Circular Std Book" charset="0"/>
                <a:cs typeface="Circular Std Book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Circular Std Book" charset="0"/>
                <a:ea typeface="Circular Std Book" charset="0"/>
                <a:cs typeface="Circular Std Book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 kern="1200">
                <a:solidFill>
                  <a:schemeClr val="tx1"/>
                </a:solidFill>
                <a:latin typeface="Circular Std Book" charset="0"/>
                <a:ea typeface="Circular Std Book" charset="0"/>
                <a:cs typeface="Circular Std Book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Circular Std Book" charset="0"/>
                <a:ea typeface="Circular Std Book" charset="0"/>
                <a:cs typeface="Circular Std Book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Circular Std Book" charset="0"/>
                <a:ea typeface="Circular Std Book" charset="0"/>
                <a:cs typeface="Circular Std Book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dirty="0" smtClean="0"/>
              <a:t>Word2Vec</a:t>
            </a:r>
            <a:endParaRPr lang="en-US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74448" y="5688531"/>
            <a:ext cx="1263937" cy="369218"/>
          </a:xfrm>
          <a:prstGeom prst="rect">
            <a:avLst/>
          </a:prstGeom>
        </p:spPr>
      </p:pic>
      <p:sp>
        <p:nvSpPr>
          <p:cNvPr id="46" name="Content Placeholder 6"/>
          <p:cNvSpPr txBox="1">
            <a:spLocks/>
          </p:cNvSpPr>
          <p:nvPr/>
        </p:nvSpPr>
        <p:spPr>
          <a:xfrm>
            <a:off x="10662844" y="1284717"/>
            <a:ext cx="979707" cy="6492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 kern="1200">
                <a:solidFill>
                  <a:schemeClr val="tx1"/>
                </a:solidFill>
                <a:latin typeface="Circular Std Book" charset="0"/>
                <a:ea typeface="Circular Std Book" charset="0"/>
                <a:cs typeface="Circular Std Book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Circular Std Book" charset="0"/>
                <a:ea typeface="Circular Std Book" charset="0"/>
                <a:cs typeface="Circular Std Book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 kern="1200">
                <a:solidFill>
                  <a:schemeClr val="tx1"/>
                </a:solidFill>
                <a:latin typeface="Circular Std Book" charset="0"/>
                <a:ea typeface="Circular Std Book" charset="0"/>
                <a:cs typeface="Circular Std Book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Circular Std Book" charset="0"/>
                <a:ea typeface="Circular Std Book" charset="0"/>
                <a:cs typeface="Circular Std Book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Circular Std Book" charset="0"/>
                <a:ea typeface="Circular Std Book" charset="0"/>
                <a:cs typeface="Circular Std Book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/>
              <a:t>+</a:t>
            </a:r>
            <a:endParaRPr lang="en-US" dirty="0"/>
          </a:p>
        </p:txBody>
      </p:sp>
      <p:sp>
        <p:nvSpPr>
          <p:cNvPr id="61" name="Content Placeholder 4"/>
          <p:cNvSpPr txBox="1">
            <a:spLocks/>
          </p:cNvSpPr>
          <p:nvPr/>
        </p:nvSpPr>
        <p:spPr>
          <a:xfrm>
            <a:off x="6155357" y="4565749"/>
            <a:ext cx="1044306" cy="4630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2000" dirty="0" smtClean="0">
                <a:latin typeface="Circular Std Book" charset="0"/>
                <a:ea typeface="Circular Std Book" charset="0"/>
                <a:cs typeface="Circular Std Book" charset="0"/>
              </a:rPr>
              <a:t>SVM</a:t>
            </a:r>
            <a:endParaRPr lang="en-US" sz="2000" dirty="0">
              <a:latin typeface="Circular Std Book" charset="0"/>
              <a:ea typeface="Circular Std Book" charset="0"/>
              <a:cs typeface="Circular Std Book" charset="0"/>
            </a:endParaRPr>
          </a:p>
        </p:txBody>
      </p:sp>
      <p:sp>
        <p:nvSpPr>
          <p:cNvPr id="62" name="Content Placeholder 4"/>
          <p:cNvSpPr txBox="1">
            <a:spLocks/>
          </p:cNvSpPr>
          <p:nvPr/>
        </p:nvSpPr>
        <p:spPr>
          <a:xfrm>
            <a:off x="4325882" y="4014009"/>
            <a:ext cx="5936007" cy="4663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2000" dirty="0" smtClean="0">
                <a:latin typeface="Circular Std Book" charset="0"/>
                <a:ea typeface="Circular Std Book" charset="0"/>
                <a:cs typeface="Circular Std Book" charset="0"/>
              </a:rPr>
              <a:t>TF-IDF </a:t>
            </a:r>
            <a:r>
              <a:rPr lang="en-US" sz="2000" dirty="0" err="1" smtClean="0">
                <a:latin typeface="Circular Std Book" charset="0"/>
                <a:ea typeface="Circular Std Book" charset="0"/>
                <a:cs typeface="Circular Std Book" charset="0"/>
              </a:rPr>
              <a:t>Vectorization</a:t>
            </a:r>
            <a:endParaRPr lang="en-US" sz="2000" dirty="0">
              <a:latin typeface="Circular Std Book" charset="0"/>
              <a:ea typeface="Circular Std Book" charset="0"/>
              <a:cs typeface="Circular Std Book" charset="0"/>
            </a:endParaRPr>
          </a:p>
        </p:txBody>
      </p:sp>
      <p:cxnSp>
        <p:nvCxnSpPr>
          <p:cNvPr id="66" name="Straight Connector 65"/>
          <p:cNvCxnSpPr>
            <a:stCxn id="62" idx="0"/>
          </p:cNvCxnSpPr>
          <p:nvPr/>
        </p:nvCxnSpPr>
        <p:spPr>
          <a:xfrm flipH="1" flipV="1">
            <a:off x="7293885" y="3483081"/>
            <a:ext cx="1" cy="53092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>
            <a:endCxn id="32" idx="2"/>
          </p:cNvCxnSpPr>
          <p:nvPr/>
        </p:nvCxnSpPr>
        <p:spPr>
          <a:xfrm flipH="1" flipV="1">
            <a:off x="8433090" y="2342824"/>
            <a:ext cx="9763" cy="39918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>
            <a:endCxn id="9" idx="2"/>
          </p:cNvCxnSpPr>
          <p:nvPr/>
        </p:nvCxnSpPr>
        <p:spPr>
          <a:xfrm flipV="1">
            <a:off x="4323581" y="2346660"/>
            <a:ext cx="0" cy="42585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7689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Localebnb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5587D-18D8-1F42-AF4F-6A53BB3CBFCA}" type="slidenum">
              <a:rPr lang="en-US" smtClean="0"/>
              <a:t>7</a:t>
            </a:fld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11759" y="1274763"/>
            <a:ext cx="7168482" cy="490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809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Localebnb</a:t>
            </a:r>
            <a:r>
              <a:rPr lang="en-US" dirty="0" smtClean="0"/>
              <a:t> &gt; Search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5587D-18D8-1F42-AF4F-6A53BB3CBFCA}" type="slidenum">
              <a:rPr lang="en-US" smtClean="0"/>
              <a:t>8</a:t>
            </a:fld>
            <a:endParaRPr lang="en-US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49665" y="1274763"/>
            <a:ext cx="7092669" cy="4902200"/>
          </a:xfrm>
          <a:prstGeom prst="rect">
            <a:avLst/>
          </a:prstGeom>
        </p:spPr>
      </p:pic>
      <p:pic>
        <p:nvPicPr>
          <p:cNvPr id="9" name="Content Placeholder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3210" y="1278308"/>
            <a:ext cx="7092669" cy="490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741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Outcomes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US" dirty="0" smtClean="0"/>
              <a:t>78 - 82% accuracy with the </a:t>
            </a:r>
            <a:r>
              <a:rPr lang="en-US" dirty="0" smtClean="0"/>
              <a:t>SVM models for traits</a:t>
            </a:r>
            <a:endParaRPr lang="en-US" dirty="0" smtClean="0"/>
          </a:p>
          <a:p>
            <a:pPr lvl="1"/>
            <a:r>
              <a:rPr lang="en-US" dirty="0" smtClean="0"/>
              <a:t>Averaged 15 </a:t>
            </a:r>
            <a:r>
              <a:rPr lang="en-US" dirty="0" err="1" smtClean="0"/>
              <a:t>pt</a:t>
            </a:r>
            <a:r>
              <a:rPr lang="en-US" dirty="0" smtClean="0"/>
              <a:t> lift </a:t>
            </a:r>
            <a:r>
              <a:rPr lang="en-US" dirty="0" smtClean="0"/>
              <a:t>over </a:t>
            </a:r>
            <a:r>
              <a:rPr lang="en-US" dirty="0" smtClean="0"/>
              <a:t>‘majority class’ benchmark model</a:t>
            </a:r>
          </a:p>
          <a:p>
            <a:pPr lvl="1"/>
            <a:endParaRPr lang="en-US" dirty="0"/>
          </a:p>
          <a:p>
            <a:r>
              <a:rPr lang="en-US" dirty="0" smtClean="0"/>
              <a:t>Additional Applications:</a:t>
            </a:r>
          </a:p>
          <a:p>
            <a:pPr lvl="1"/>
            <a:r>
              <a:rPr lang="en-US" dirty="0" smtClean="0"/>
              <a:t>Can aid </a:t>
            </a:r>
            <a:r>
              <a:rPr lang="en-US" dirty="0" smtClean="0"/>
              <a:t>content </a:t>
            </a:r>
            <a:r>
              <a:rPr lang="en-US" dirty="0" smtClean="0"/>
              <a:t>team</a:t>
            </a:r>
            <a:r>
              <a:rPr lang="en-US" dirty="0" smtClean="0"/>
              <a:t>’s</a:t>
            </a:r>
            <a:r>
              <a:rPr lang="en-US" dirty="0" smtClean="0"/>
              <a:t> </a:t>
            </a:r>
            <a:r>
              <a:rPr lang="en-US" dirty="0" smtClean="0"/>
              <a:t>neighborhood </a:t>
            </a:r>
            <a:r>
              <a:rPr lang="en-US" dirty="0" smtClean="0"/>
              <a:t>guides for </a:t>
            </a:r>
            <a:r>
              <a:rPr lang="en-US" dirty="0" smtClean="0"/>
              <a:t>new </a:t>
            </a:r>
            <a:r>
              <a:rPr lang="en-US" dirty="0" smtClean="0"/>
              <a:t>cities</a:t>
            </a:r>
            <a:endParaRPr lang="en-US" dirty="0" smtClean="0"/>
          </a:p>
          <a:p>
            <a:pPr lvl="1"/>
            <a:r>
              <a:rPr lang="en-US" dirty="0" smtClean="0"/>
              <a:t>Could share findings with hosts to help in writing descriptions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5587D-18D8-1F42-AF4F-6A53BB3CBFC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449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localeBnB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F5A5F"/>
      </a:accent1>
      <a:accent2>
        <a:srgbClr val="ED7D31"/>
      </a:accent2>
      <a:accent3>
        <a:srgbClr val="A5A5A5"/>
      </a:accent3>
      <a:accent4>
        <a:srgbClr val="FFC000"/>
      </a:accent4>
      <a:accent5>
        <a:srgbClr val="8CE071"/>
      </a:accent5>
      <a:accent6>
        <a:srgbClr val="00D1C1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1797</TotalTime>
  <Words>304</Words>
  <Application>Microsoft Macintosh PowerPoint</Application>
  <PresentationFormat>Widescreen</PresentationFormat>
  <Paragraphs>124</Paragraphs>
  <Slides>15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Calibri</vt:lpstr>
      <vt:lpstr>Circular Std</vt:lpstr>
      <vt:lpstr>Circular Std Book</vt:lpstr>
      <vt:lpstr>Circular Std Medium</vt:lpstr>
      <vt:lpstr>Arial</vt:lpstr>
      <vt:lpstr>Office Theme</vt:lpstr>
      <vt:lpstr>Localebnb</vt:lpstr>
      <vt:lpstr>Motivation</vt:lpstr>
      <vt:lpstr>Problem</vt:lpstr>
      <vt:lpstr>Hypothesis</vt:lpstr>
      <vt:lpstr>Solution</vt:lpstr>
      <vt:lpstr>Methodology</vt:lpstr>
      <vt:lpstr>Localebnb</vt:lpstr>
      <vt:lpstr>Localebnb &gt; Search</vt:lpstr>
      <vt:lpstr>Outcomes</vt:lpstr>
      <vt:lpstr>Thank You</vt:lpstr>
      <vt:lpstr>Appendix</vt:lpstr>
      <vt:lpstr>Reference</vt:lpstr>
      <vt:lpstr>Throwaway</vt:lpstr>
      <vt:lpstr>Example</vt:lpstr>
      <vt:lpstr>Solution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Localebnb</dc:title>
  <dc:creator>Microsoft Office User</dc:creator>
  <cp:lastModifiedBy>Microsoft Office User</cp:lastModifiedBy>
  <cp:revision>51</cp:revision>
  <cp:lastPrinted>2015-06-26T17:03:22Z</cp:lastPrinted>
  <dcterms:created xsi:type="dcterms:W3CDTF">2015-06-25T23:21:10Z</dcterms:created>
  <dcterms:modified xsi:type="dcterms:W3CDTF">2015-06-29T23:59:01Z</dcterms:modified>
</cp:coreProperties>
</file>